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F2E59-0910-4F92-9158-53BB3322220A}" type="datetimeFigureOut">
              <a:rPr lang="es-ES" smtClean="0"/>
              <a:pPr/>
              <a:t>06/03/2017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6C9C-76FC-46D5-AA5F-4FA4829C0BE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676319" y="0"/>
            <a:ext cx="346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1.- </a:t>
            </a:r>
            <a:r>
              <a:rPr lang="ca-ES" dirty="0" err="1" smtClean="0"/>
              <a:t>Columpiándose</a:t>
            </a:r>
            <a:r>
              <a:rPr lang="ca-ES" dirty="0" smtClean="0"/>
              <a:t> con la </a:t>
            </a:r>
            <a:r>
              <a:rPr lang="ca-ES" dirty="0" err="1" smtClean="0"/>
              <a:t>gravedad</a:t>
            </a:r>
            <a:endParaRPr lang="ca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285728"/>
          <a:ext cx="4214841" cy="633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357322"/>
                <a:gridCol w="1214445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ca-ES" baseline="0" dirty="0" smtClean="0"/>
                        <a:t>10 </a:t>
                      </a:r>
                      <a:r>
                        <a:rPr lang="ca-ES" baseline="0" dirty="0" err="1" smtClean="0"/>
                        <a:t>oscilaciones</a:t>
                      </a:r>
                      <a:r>
                        <a:rPr lang="ca-ES" baseline="0" dirty="0" smtClean="0"/>
                        <a:t> 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err="1" smtClean="0"/>
                        <a:t>Periodo</a:t>
                      </a:r>
                      <a:r>
                        <a:rPr lang="ca-E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err="1" smtClean="0"/>
                        <a:t>Gravedad</a:t>
                      </a:r>
                      <a:endParaRPr lang="ca-ES" dirty="0" smtClean="0"/>
                    </a:p>
                    <a:p>
                      <a:pPr algn="ctr"/>
                      <a:endParaRPr lang="ca-ES" dirty="0"/>
                    </a:p>
                  </a:txBody>
                  <a:tcPr/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t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T=t/10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10.2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10.6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10.3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9.8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23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9.6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10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26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2.6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9.9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10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22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2.6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10.1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11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22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10.1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26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2.6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9.7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3651248" y="928669"/>
          <a:ext cx="706438" cy="466249"/>
        </p:xfrm>
        <a:graphic>
          <a:graphicData uri="http://schemas.openxmlformats.org/presentationml/2006/ole">
            <p:oleObj spid="_x0000_s1028" name="Equation" r:id="rId3" imgW="634680" imgH="419040" progId="Equation.DSMT4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597" y="641164"/>
            <a:ext cx="4057683" cy="200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6572264" y="185736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2.5</a:t>
            </a:r>
            <a:endParaRPr lang="ca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596050" y="185736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2.6</a:t>
            </a:r>
            <a:endParaRPr lang="ca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72132" y="185736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2.4</a:t>
            </a:r>
            <a:endParaRPr lang="ca-ES" dirty="0"/>
          </a:p>
        </p:txBody>
      </p:sp>
      <p:sp>
        <p:nvSpPr>
          <p:cNvPr id="11" name="10 Elipse"/>
          <p:cNvSpPr/>
          <p:nvPr/>
        </p:nvSpPr>
        <p:spPr>
          <a:xfrm>
            <a:off x="5715008" y="17859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Elipse"/>
          <p:cNvSpPr/>
          <p:nvPr/>
        </p:nvSpPr>
        <p:spPr>
          <a:xfrm>
            <a:off x="5715008" y="1643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12 Elipse"/>
          <p:cNvSpPr/>
          <p:nvPr/>
        </p:nvSpPr>
        <p:spPr>
          <a:xfrm>
            <a:off x="5715008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13 Elipse"/>
          <p:cNvSpPr/>
          <p:nvPr/>
        </p:nvSpPr>
        <p:spPr>
          <a:xfrm>
            <a:off x="5715008" y="13572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6" name="15 Elipse"/>
          <p:cNvSpPr/>
          <p:nvPr/>
        </p:nvSpPr>
        <p:spPr>
          <a:xfrm>
            <a:off x="6715140" y="17859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7" name="16 Elipse"/>
          <p:cNvSpPr/>
          <p:nvPr/>
        </p:nvSpPr>
        <p:spPr>
          <a:xfrm>
            <a:off x="6715140" y="1643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8" name="17 Elipse"/>
          <p:cNvSpPr/>
          <p:nvPr/>
        </p:nvSpPr>
        <p:spPr>
          <a:xfrm>
            <a:off x="6715140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" name="18 Elipse"/>
          <p:cNvSpPr/>
          <p:nvPr/>
        </p:nvSpPr>
        <p:spPr>
          <a:xfrm>
            <a:off x="6715140" y="13572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19 Elipse"/>
          <p:cNvSpPr/>
          <p:nvPr/>
        </p:nvSpPr>
        <p:spPr>
          <a:xfrm>
            <a:off x="6715140" y="12144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1" name="20 Elipse"/>
          <p:cNvSpPr/>
          <p:nvPr/>
        </p:nvSpPr>
        <p:spPr>
          <a:xfrm>
            <a:off x="7715272" y="17859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2" name="21 Elipse"/>
          <p:cNvSpPr/>
          <p:nvPr/>
        </p:nvSpPr>
        <p:spPr>
          <a:xfrm>
            <a:off x="7715272" y="1643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126825" y="-12166"/>
            <a:ext cx="501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2.- ¿</a:t>
            </a:r>
            <a:r>
              <a:rPr lang="ca-ES" dirty="0" err="1" smtClean="0"/>
              <a:t>Pesando</a:t>
            </a:r>
            <a:r>
              <a:rPr lang="ca-ES" dirty="0" smtClean="0"/>
              <a:t> </a:t>
            </a:r>
            <a:r>
              <a:rPr lang="ca-ES" dirty="0" err="1" smtClean="0"/>
              <a:t>astronautas</a:t>
            </a:r>
            <a:r>
              <a:rPr lang="ca-ES" dirty="0" smtClean="0"/>
              <a:t> en </a:t>
            </a:r>
            <a:r>
              <a:rPr lang="ca-ES" dirty="0" err="1" smtClean="0"/>
              <a:t>ausencia</a:t>
            </a:r>
            <a:r>
              <a:rPr lang="ca-ES" dirty="0" smtClean="0"/>
              <a:t> de </a:t>
            </a:r>
            <a:r>
              <a:rPr lang="ca-ES" dirty="0" err="1" smtClean="0"/>
              <a:t>gravedad</a:t>
            </a:r>
            <a:r>
              <a:rPr lang="ca-ES" dirty="0" smtClean="0"/>
              <a:t>?</a:t>
            </a:r>
            <a:endParaRPr lang="ca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285728"/>
          <a:ext cx="4214841" cy="633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357322"/>
                <a:gridCol w="1214445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ca-ES" baseline="0" dirty="0" smtClean="0"/>
                        <a:t>10 </a:t>
                      </a:r>
                      <a:r>
                        <a:rPr lang="ca-ES" baseline="0" dirty="0" err="1" smtClean="0"/>
                        <a:t>oscilaciones</a:t>
                      </a:r>
                      <a:r>
                        <a:rPr lang="ca-ES" baseline="0" dirty="0" smtClean="0"/>
                        <a:t> 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err="1" smtClean="0"/>
                        <a:t>Periodo</a:t>
                      </a:r>
                      <a:r>
                        <a:rPr lang="ca-E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err="1" smtClean="0"/>
                        <a:t>Masa</a:t>
                      </a:r>
                      <a:endParaRPr lang="ca-ES" dirty="0" smtClean="0"/>
                    </a:p>
                    <a:p>
                      <a:pPr algn="ctr"/>
                      <a:endParaRPr lang="ca-ES" dirty="0"/>
                    </a:p>
                  </a:txBody>
                  <a:tcPr/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t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T=t/10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3714744" y="928670"/>
          <a:ext cx="660400" cy="419100"/>
        </p:xfrm>
        <a:graphic>
          <a:graphicData uri="http://schemas.openxmlformats.org/presentationml/2006/ole">
            <p:oleObj spid="_x0000_s2051" name="Equation" r:id="rId3" imgW="660240" imgH="419040" progId="Equation.DSMT4">
              <p:embed/>
            </p:oleObj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7" y="4303285"/>
            <a:ext cx="4214842" cy="205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785926"/>
            <a:ext cx="4271965" cy="210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11 Grupo"/>
          <p:cNvGrpSpPr/>
          <p:nvPr/>
        </p:nvGrpSpPr>
        <p:grpSpPr>
          <a:xfrm>
            <a:off x="5174275" y="385397"/>
            <a:ext cx="3826881" cy="400397"/>
            <a:chOff x="4786314" y="742587"/>
            <a:chExt cx="3826881" cy="400397"/>
          </a:xfrm>
        </p:grpSpPr>
        <p:graphicFrame>
          <p:nvGraphicFramePr>
            <p:cNvPr id="9" name="8 Objeto"/>
            <p:cNvGraphicFramePr>
              <a:graphicFrameLocks noChangeAspect="1"/>
            </p:cNvGraphicFramePr>
            <p:nvPr/>
          </p:nvGraphicFramePr>
          <p:xfrm>
            <a:off x="7572396" y="742587"/>
            <a:ext cx="826627" cy="400397"/>
          </p:xfrm>
          <a:graphic>
            <a:graphicData uri="http://schemas.openxmlformats.org/presentationml/2006/ole">
              <p:oleObj spid="_x0000_s2053" name="Equation" r:id="rId6" imgW="812520" imgH="393480" progId="Equation.DSMT4">
                <p:embed/>
              </p:oleObj>
            </a:graphicData>
          </a:graphic>
        </p:graphicFrame>
        <p:sp>
          <p:nvSpPr>
            <p:cNvPr id="11" name="10 CuadroTexto"/>
            <p:cNvSpPr txBox="1"/>
            <p:nvPr/>
          </p:nvSpPr>
          <p:spPr>
            <a:xfrm>
              <a:off x="4786314" y="773652"/>
              <a:ext cx="38268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sz="1400" dirty="0" smtClean="0"/>
                <a:t>(</a:t>
              </a:r>
              <a:r>
                <a:rPr lang="ca-ES" sz="1400" dirty="0" err="1" smtClean="0"/>
                <a:t>Constante</a:t>
              </a:r>
              <a:r>
                <a:rPr lang="ca-ES" sz="1400" dirty="0" smtClean="0"/>
                <a:t> recuperadora del </a:t>
              </a:r>
              <a:r>
                <a:rPr lang="ca-ES" sz="1400" dirty="0" err="1" smtClean="0"/>
                <a:t>muelle</a:t>
              </a:r>
              <a:r>
                <a:rPr lang="ca-ES" sz="1400" dirty="0"/>
                <a:t> </a:t>
              </a:r>
              <a:r>
                <a:rPr lang="ca-ES" sz="1400" dirty="0" smtClean="0"/>
                <a:t>                       )</a:t>
              </a:r>
              <a:endParaRPr lang="ca-ES" sz="14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29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3.- </a:t>
            </a:r>
            <a:r>
              <a:rPr lang="ca-ES" dirty="0" err="1" smtClean="0"/>
              <a:t>Dibujando</a:t>
            </a:r>
            <a:r>
              <a:rPr lang="ca-ES" dirty="0" smtClean="0"/>
              <a:t> el </a:t>
            </a:r>
            <a:r>
              <a:rPr lang="ca-ES" dirty="0" err="1" smtClean="0"/>
              <a:t>movimiento</a:t>
            </a:r>
            <a:endParaRPr lang="ca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720" y="454036"/>
          <a:ext cx="5357850" cy="640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7"/>
                <a:gridCol w="785818"/>
                <a:gridCol w="857256"/>
                <a:gridCol w="928694"/>
                <a:gridCol w="1000132"/>
                <a:gridCol w="100013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ca-ES" sz="1200" baseline="0" dirty="0" err="1" smtClean="0"/>
                        <a:t>Posición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Tiempo</a:t>
                      </a:r>
                      <a:endParaRPr lang="ca-ES" sz="1000" dirty="0" smtClean="0"/>
                    </a:p>
                    <a:p>
                      <a:pPr algn="ctr"/>
                      <a:r>
                        <a:rPr lang="ca-ES" sz="1000" dirty="0" smtClean="0"/>
                        <a:t>Corredor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Tiempo</a:t>
                      </a:r>
                      <a:endParaRPr lang="ca-ES" sz="1000" dirty="0" smtClean="0"/>
                    </a:p>
                    <a:p>
                      <a:pPr algn="ctr"/>
                      <a:r>
                        <a:rPr lang="ca-ES" sz="1000" dirty="0" smtClean="0"/>
                        <a:t>Corredor 2</a:t>
                      </a:r>
                    </a:p>
                    <a:p>
                      <a:pPr algn="ctr"/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Tiempo</a:t>
                      </a:r>
                      <a:endParaRPr lang="ca-ES" sz="1000" dirty="0" smtClean="0"/>
                    </a:p>
                    <a:p>
                      <a:pPr algn="ctr"/>
                      <a:r>
                        <a:rPr lang="ca-ES" sz="1000" dirty="0" smtClean="0"/>
                        <a:t>Corredor 3</a:t>
                      </a:r>
                    </a:p>
                    <a:p>
                      <a:pPr algn="ctr"/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Tiempo</a:t>
                      </a:r>
                      <a:endParaRPr lang="ca-ES" sz="1000" dirty="0" smtClean="0"/>
                    </a:p>
                    <a:p>
                      <a:pPr algn="ctr"/>
                      <a:r>
                        <a:rPr lang="ca-ES" sz="1000" dirty="0" smtClean="0"/>
                        <a:t>Corredor 4</a:t>
                      </a:r>
                    </a:p>
                    <a:p>
                      <a:pPr algn="ctr"/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Tiempo</a:t>
                      </a:r>
                      <a:endParaRPr lang="ca-ES" sz="1000" dirty="0" smtClean="0"/>
                    </a:p>
                    <a:p>
                      <a:pPr algn="ctr"/>
                      <a:r>
                        <a:rPr lang="ca-ES" sz="1000" dirty="0" smtClean="0"/>
                        <a:t>Corredor 5</a:t>
                      </a:r>
                    </a:p>
                    <a:p>
                      <a:pPr algn="ctr"/>
                      <a:endParaRPr lang="ca-ES" sz="1000" dirty="0"/>
                    </a:p>
                  </a:txBody>
                  <a:tcPr/>
                </a:tc>
              </a:tr>
              <a:tr h="502928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5m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328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10m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15m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20m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25m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30m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35m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5m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45m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50m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55m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60m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65m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70m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75m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-24"/>
            <a:ext cx="233903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6370" y="3429000"/>
            <a:ext cx="233903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714488"/>
            <a:ext cx="233903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6370" y="5143512"/>
            <a:ext cx="233903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2368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4</a:t>
            </a:r>
            <a:r>
              <a:rPr lang="ca-ES" dirty="0" smtClean="0"/>
              <a:t>.- </a:t>
            </a:r>
            <a:r>
              <a:rPr lang="ca-ES" dirty="0" err="1" smtClean="0"/>
              <a:t>Galileo</a:t>
            </a:r>
            <a:r>
              <a:rPr lang="ca-ES" dirty="0" smtClean="0"/>
              <a:t> en el </a:t>
            </a:r>
            <a:r>
              <a:rPr lang="ca-ES" dirty="0" err="1" smtClean="0"/>
              <a:t>parque</a:t>
            </a:r>
            <a:endParaRPr lang="ca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06" y="500041"/>
          <a:ext cx="6215106" cy="507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14380"/>
                <a:gridCol w="877756"/>
                <a:gridCol w="765318"/>
                <a:gridCol w="785818"/>
                <a:gridCol w="714380"/>
                <a:gridCol w="785818"/>
                <a:gridCol w="785818"/>
              </a:tblGrid>
              <a:tr h="590526">
                <a:tc>
                  <a:txBody>
                    <a:bodyPr/>
                    <a:lstStyle/>
                    <a:p>
                      <a:pPr algn="ctr"/>
                      <a:r>
                        <a:rPr lang="ca-ES" sz="1000" baseline="0" dirty="0" err="1" smtClean="0"/>
                        <a:t>Cuerpo</a:t>
                      </a:r>
                      <a:r>
                        <a:rPr lang="ca-ES" sz="1000" baseline="0" dirty="0" smtClean="0"/>
                        <a:t> 1</a:t>
                      </a:r>
                    </a:p>
                    <a:p>
                      <a:pPr algn="ctr"/>
                      <a:r>
                        <a:rPr lang="ca-ES" sz="1000" baseline="0" dirty="0" err="1" smtClean="0"/>
                        <a:t>Tiempo</a:t>
                      </a:r>
                      <a:endParaRPr lang="ca-ES" sz="1000" baseline="0" dirty="0" smtClean="0"/>
                    </a:p>
                    <a:p>
                      <a:pPr algn="ctr"/>
                      <a:r>
                        <a:rPr lang="ca-ES" sz="1000" baseline="0" dirty="0" err="1" smtClean="0"/>
                        <a:t>caida</a:t>
                      </a:r>
                      <a:r>
                        <a:rPr lang="ca-ES" sz="1000" baseline="0" dirty="0" smtClean="0"/>
                        <a:t> (s)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Gravedad</a:t>
                      </a:r>
                      <a:endParaRPr lang="ca-ES" sz="1000" dirty="0" smtClean="0"/>
                    </a:p>
                    <a:p>
                      <a:pPr algn="ctr"/>
                      <a:r>
                        <a:rPr lang="ca-ES" sz="1000" dirty="0" smtClean="0"/>
                        <a:t>g (m/s</a:t>
                      </a:r>
                      <a:r>
                        <a:rPr lang="ca-ES" sz="1000" baseline="30000" dirty="0" smtClean="0"/>
                        <a:t>2</a:t>
                      </a:r>
                      <a:r>
                        <a:rPr lang="ca-ES" sz="1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Cuerpo</a:t>
                      </a:r>
                      <a:r>
                        <a:rPr lang="ca-ES" sz="1000" dirty="0" smtClean="0"/>
                        <a:t> 2</a:t>
                      </a:r>
                    </a:p>
                    <a:p>
                      <a:pPr algn="ctr"/>
                      <a:r>
                        <a:rPr lang="ca-ES" sz="1000" baseline="0" dirty="0" err="1" smtClean="0"/>
                        <a:t>Tiempo</a:t>
                      </a:r>
                      <a:r>
                        <a:rPr lang="ca-ES" sz="1000" baseline="0" dirty="0" smtClean="0"/>
                        <a:t> </a:t>
                      </a:r>
                    </a:p>
                    <a:p>
                      <a:pPr algn="ctr"/>
                      <a:r>
                        <a:rPr lang="ca-ES" sz="1000" baseline="0" dirty="0" err="1" smtClean="0"/>
                        <a:t>caida</a:t>
                      </a:r>
                      <a:r>
                        <a:rPr lang="ca-ES" sz="1000" baseline="0" dirty="0" smtClean="0"/>
                        <a:t> (s)</a:t>
                      </a:r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Gravedad</a:t>
                      </a:r>
                      <a:endParaRPr lang="ca-ES" sz="1000" dirty="0" smtClean="0"/>
                    </a:p>
                    <a:p>
                      <a:pPr algn="ctr"/>
                      <a:r>
                        <a:rPr lang="ca-ES" sz="1000" dirty="0" smtClean="0"/>
                        <a:t>g (m/s</a:t>
                      </a:r>
                      <a:r>
                        <a:rPr lang="ca-ES" sz="1000" baseline="30000" dirty="0" smtClean="0"/>
                        <a:t>2</a:t>
                      </a:r>
                      <a:r>
                        <a:rPr lang="ca-ES" sz="1000" dirty="0" smtClean="0"/>
                        <a:t>)</a:t>
                      </a:r>
                    </a:p>
                    <a:p>
                      <a:pPr algn="ctr"/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Cuerpo</a:t>
                      </a:r>
                      <a:r>
                        <a:rPr lang="ca-ES" sz="1000" dirty="0" smtClean="0"/>
                        <a:t> 3</a:t>
                      </a:r>
                    </a:p>
                    <a:p>
                      <a:pPr algn="ctr"/>
                      <a:r>
                        <a:rPr lang="ca-ES" sz="1000" baseline="0" dirty="0" err="1" smtClean="0"/>
                        <a:t>Tiempo</a:t>
                      </a:r>
                      <a:r>
                        <a:rPr lang="ca-ES" sz="1000" baseline="0" dirty="0" smtClean="0"/>
                        <a:t> </a:t>
                      </a:r>
                    </a:p>
                    <a:p>
                      <a:pPr algn="ctr"/>
                      <a:r>
                        <a:rPr lang="ca-ES" sz="1000" baseline="0" dirty="0" err="1" smtClean="0"/>
                        <a:t>caida</a:t>
                      </a:r>
                      <a:r>
                        <a:rPr lang="ca-ES" sz="1000" baseline="0" dirty="0" smtClean="0"/>
                        <a:t> (s)</a:t>
                      </a:r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Gravedad</a:t>
                      </a:r>
                      <a:endParaRPr lang="ca-ES" sz="1000" dirty="0" smtClean="0"/>
                    </a:p>
                    <a:p>
                      <a:pPr algn="ctr"/>
                      <a:r>
                        <a:rPr lang="ca-ES" sz="1000" dirty="0" smtClean="0"/>
                        <a:t>g (m/s</a:t>
                      </a:r>
                      <a:r>
                        <a:rPr lang="ca-ES" sz="1000" baseline="30000" dirty="0" smtClean="0"/>
                        <a:t>2</a:t>
                      </a:r>
                      <a:r>
                        <a:rPr lang="ca-ES" sz="1000" dirty="0" smtClean="0"/>
                        <a:t>)</a:t>
                      </a:r>
                    </a:p>
                    <a:p>
                      <a:pPr algn="ctr"/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smtClean="0"/>
                        <a:t>Cuerpo 4</a:t>
                      </a:r>
                    </a:p>
                    <a:p>
                      <a:pPr algn="ctr"/>
                      <a:r>
                        <a:rPr lang="ca-ES" sz="1000" baseline="0" smtClean="0"/>
                        <a:t>Tiempo </a:t>
                      </a:r>
                    </a:p>
                    <a:p>
                      <a:pPr algn="ctr"/>
                      <a:r>
                        <a:rPr lang="ca-ES" sz="1000" baseline="0" smtClean="0"/>
                        <a:t>caida (s)</a:t>
                      </a:r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Gravedad</a:t>
                      </a:r>
                      <a:endParaRPr lang="ca-ES" sz="1000" dirty="0" smtClean="0"/>
                    </a:p>
                    <a:p>
                      <a:pPr algn="ctr"/>
                      <a:r>
                        <a:rPr lang="ca-ES" sz="1000" dirty="0" smtClean="0"/>
                        <a:t>g (m/s</a:t>
                      </a:r>
                      <a:r>
                        <a:rPr lang="ca-ES" sz="1000" baseline="30000" dirty="0" smtClean="0"/>
                        <a:t>2</a:t>
                      </a:r>
                      <a:r>
                        <a:rPr lang="ca-ES" sz="1000" dirty="0" smtClean="0"/>
                        <a:t>)</a:t>
                      </a:r>
                    </a:p>
                    <a:p>
                      <a:pPr algn="ctr"/>
                      <a:endParaRPr lang="ca-ES" sz="1000" dirty="0" smtClean="0"/>
                    </a:p>
                  </a:txBody>
                  <a:tcPr/>
                </a:tc>
              </a:tr>
              <a:tr h="442724">
                <a:tc>
                  <a:txBody>
                    <a:bodyPr/>
                    <a:lstStyle/>
                    <a:p>
                      <a:pPr algn="ctr"/>
                      <a:endParaRPr lang="ca-ES" sz="1200" dirty="0" smtClean="0"/>
                    </a:p>
                    <a:p>
                      <a:pPr algn="ctr"/>
                      <a:r>
                        <a:rPr lang="ca-ES" sz="1200" dirty="0" smtClean="0"/>
                        <a:t>t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200" dirty="0" smtClean="0"/>
                    </a:p>
                    <a:p>
                      <a:pPr algn="ctr"/>
                      <a:r>
                        <a:rPr lang="ca-ES" sz="1200" dirty="0" smtClean="0"/>
                        <a:t>t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200" dirty="0" smtClean="0"/>
                    </a:p>
                    <a:p>
                      <a:pPr algn="ctr"/>
                      <a:r>
                        <a:rPr lang="ca-ES" sz="1200" dirty="0" smtClean="0"/>
                        <a:t>t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200" dirty="0" smtClean="0"/>
                    </a:p>
                    <a:p>
                      <a:pPr algn="ctr"/>
                      <a:r>
                        <a:rPr lang="ca-ES" sz="1200" dirty="0" smtClean="0"/>
                        <a:t>t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000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/>
        </p:nvGraphicFramePr>
        <p:xfrm>
          <a:off x="928662" y="1177912"/>
          <a:ext cx="482600" cy="393700"/>
        </p:xfrm>
        <a:graphic>
          <a:graphicData uri="http://schemas.openxmlformats.org/presentationml/2006/ole">
            <p:oleObj spid="_x0000_s4105" name="Equation" r:id="rId3" imgW="482400" imgH="393480" progId="Equation.DSMT4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571736" y="1177912"/>
          <a:ext cx="482600" cy="393700"/>
        </p:xfrm>
        <a:graphic>
          <a:graphicData uri="http://schemas.openxmlformats.org/presentationml/2006/ole">
            <p:oleObj spid="_x0000_s4106" name="Equation" r:id="rId4" imgW="482400" imgH="393480" progId="Equation.DSMT4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4071934" y="1177912"/>
          <a:ext cx="482600" cy="393700"/>
        </p:xfrm>
        <a:graphic>
          <a:graphicData uri="http://schemas.openxmlformats.org/presentationml/2006/ole">
            <p:oleObj spid="_x0000_s4107" name="Equation" r:id="rId5" imgW="482400" imgH="393480" progId="Equation.DSMT4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5643570" y="1177912"/>
          <a:ext cx="482600" cy="393700"/>
        </p:xfrm>
        <a:graphic>
          <a:graphicData uri="http://schemas.openxmlformats.org/presentationml/2006/ole">
            <p:oleObj spid="_x0000_s4108" name="Equation" r:id="rId6" imgW="482400" imgH="393480" progId="Equation.DSMT4">
              <p:embed/>
            </p:oleObj>
          </a:graphicData>
        </a:graphic>
      </p:graphicFrame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500042"/>
            <a:ext cx="1857360" cy="88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21 CuadroTexto"/>
          <p:cNvSpPr txBox="1"/>
          <p:nvPr/>
        </p:nvSpPr>
        <p:spPr>
          <a:xfrm>
            <a:off x="7143768" y="21429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err="1" smtClean="0"/>
              <a:t>Cuerpo</a:t>
            </a:r>
            <a:r>
              <a:rPr lang="ca-ES" dirty="0" smtClean="0"/>
              <a:t> 1</a:t>
            </a:r>
            <a:endParaRPr lang="ca-ES" dirty="0"/>
          </a:p>
        </p:txBody>
      </p:sp>
      <p:grpSp>
        <p:nvGrpSpPr>
          <p:cNvPr id="24" name="23 Grupo"/>
          <p:cNvGrpSpPr/>
          <p:nvPr/>
        </p:nvGrpSpPr>
        <p:grpSpPr>
          <a:xfrm>
            <a:off x="6715140" y="1357298"/>
            <a:ext cx="1857360" cy="1285884"/>
            <a:chOff x="6715140" y="1500174"/>
            <a:chExt cx="1857360" cy="1285884"/>
          </a:xfrm>
        </p:grpSpPr>
        <p:pic>
          <p:nvPicPr>
            <p:cNvPr id="21" name="Picture 1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715140" y="1897179"/>
              <a:ext cx="1857360" cy="88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22 CuadroTexto"/>
            <p:cNvSpPr txBox="1"/>
            <p:nvPr/>
          </p:nvSpPr>
          <p:spPr>
            <a:xfrm>
              <a:off x="7176271" y="1500174"/>
              <a:ext cx="1039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dirty="0" err="1" smtClean="0"/>
                <a:t>Cuerpo</a:t>
              </a:r>
              <a:r>
                <a:rPr lang="ca-ES" dirty="0" smtClean="0"/>
                <a:t> 2</a:t>
              </a:r>
              <a:endParaRPr lang="ca-ES" dirty="0"/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6715140" y="2571744"/>
            <a:ext cx="1857360" cy="1285884"/>
            <a:chOff x="6715140" y="1500174"/>
            <a:chExt cx="1857360" cy="1285884"/>
          </a:xfrm>
        </p:grpSpPr>
        <p:pic>
          <p:nvPicPr>
            <p:cNvPr id="26" name="Picture 1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715140" y="1897179"/>
              <a:ext cx="1857360" cy="88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26 CuadroTexto"/>
            <p:cNvSpPr txBox="1"/>
            <p:nvPr/>
          </p:nvSpPr>
          <p:spPr>
            <a:xfrm>
              <a:off x="7176271" y="1500174"/>
              <a:ext cx="1039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dirty="0" err="1" smtClean="0"/>
                <a:t>Cuerpo</a:t>
              </a:r>
              <a:r>
                <a:rPr lang="ca-ES" dirty="0" smtClean="0"/>
                <a:t> 3</a:t>
              </a:r>
              <a:endParaRPr lang="ca-ES" dirty="0"/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6715140" y="3857628"/>
            <a:ext cx="1857360" cy="1285884"/>
            <a:chOff x="6715140" y="1500174"/>
            <a:chExt cx="1857360" cy="1285884"/>
          </a:xfrm>
        </p:grpSpPr>
        <p:pic>
          <p:nvPicPr>
            <p:cNvPr id="29" name="Picture 1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715140" y="1897179"/>
              <a:ext cx="1857360" cy="88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29 CuadroTexto"/>
            <p:cNvSpPr txBox="1"/>
            <p:nvPr/>
          </p:nvSpPr>
          <p:spPr>
            <a:xfrm>
              <a:off x="7176271" y="1500174"/>
              <a:ext cx="1039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dirty="0" err="1" smtClean="0"/>
                <a:t>Cuerpo</a:t>
              </a:r>
              <a:r>
                <a:rPr lang="ca-ES" dirty="0" smtClean="0"/>
                <a:t> 4</a:t>
              </a:r>
              <a:endParaRPr lang="ca-ES" dirty="0"/>
            </a:p>
          </p:txBody>
        </p:sp>
      </p:grpSp>
      <p:sp>
        <p:nvSpPr>
          <p:cNvPr id="33" name="32 CuadroTexto"/>
          <p:cNvSpPr txBox="1"/>
          <p:nvPr/>
        </p:nvSpPr>
        <p:spPr>
          <a:xfrm>
            <a:off x="8023212" y="505993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Valor de g</a:t>
            </a:r>
            <a:endParaRPr lang="ca-ES" dirty="0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5357826"/>
            <a:ext cx="2857520" cy="140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1814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5.- </a:t>
            </a:r>
            <a:r>
              <a:rPr lang="ca-ES" dirty="0" err="1" smtClean="0"/>
              <a:t>Tobogán</a:t>
            </a:r>
            <a:r>
              <a:rPr lang="ca-ES" dirty="0" smtClean="0"/>
              <a:t> </a:t>
            </a:r>
            <a:r>
              <a:rPr lang="ca-ES" dirty="0" err="1" smtClean="0"/>
              <a:t>lento</a:t>
            </a:r>
            <a:endParaRPr lang="ca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06" y="500041"/>
          <a:ext cx="4357718" cy="507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857256"/>
                <a:gridCol w="857256"/>
                <a:gridCol w="857256"/>
                <a:gridCol w="1000132"/>
              </a:tblGrid>
              <a:tr h="590526">
                <a:tc>
                  <a:txBody>
                    <a:bodyPr/>
                    <a:lstStyle/>
                    <a:p>
                      <a:pPr algn="ctr"/>
                      <a:r>
                        <a:rPr lang="ca-ES" sz="1000" baseline="0" dirty="0" smtClean="0"/>
                        <a:t>Canica </a:t>
                      </a:r>
                    </a:p>
                    <a:p>
                      <a:pPr algn="ctr"/>
                      <a:r>
                        <a:rPr lang="ca-ES" sz="1000" baseline="0" dirty="0" err="1" smtClean="0"/>
                        <a:t>Tiempo</a:t>
                      </a:r>
                      <a:r>
                        <a:rPr lang="ca-ES" sz="1000" baseline="0" dirty="0" smtClean="0"/>
                        <a:t> (s)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smtClean="0"/>
                        <a:t>Estudiante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baseline="0" smtClean="0"/>
                        <a:t>Tiempo (s)</a:t>
                      </a:r>
                      <a:endParaRPr lang="ca-ES" sz="1000" smtClean="0"/>
                    </a:p>
                    <a:p>
                      <a:pPr algn="ctr"/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Estudiante</a:t>
                      </a:r>
                      <a:r>
                        <a:rPr lang="ca-ES" sz="1000" dirty="0" smtClean="0"/>
                        <a:t>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baseline="0" dirty="0" err="1" smtClean="0"/>
                        <a:t>Tiempo</a:t>
                      </a:r>
                      <a:r>
                        <a:rPr lang="ca-ES" sz="1000" baseline="0" dirty="0" smtClean="0"/>
                        <a:t> (s)</a:t>
                      </a:r>
                      <a:endParaRPr lang="ca-ES" sz="1000" dirty="0" smtClean="0"/>
                    </a:p>
                    <a:p>
                      <a:pPr algn="ctr"/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Estudiante</a:t>
                      </a:r>
                      <a:r>
                        <a:rPr lang="ca-ES" sz="1000" dirty="0" smtClean="0"/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baseline="0" dirty="0" err="1" smtClean="0"/>
                        <a:t>Tiempo</a:t>
                      </a:r>
                      <a:r>
                        <a:rPr lang="ca-ES" sz="1000" baseline="0" dirty="0" smtClean="0"/>
                        <a:t> (s)</a:t>
                      </a:r>
                      <a:endParaRPr lang="ca-ES" sz="1000" dirty="0" smtClean="0"/>
                    </a:p>
                    <a:p>
                      <a:pPr algn="ctr"/>
                      <a:endParaRPr lang="ca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 err="1" smtClean="0"/>
                        <a:t>Estudiante</a:t>
                      </a:r>
                      <a:r>
                        <a:rPr lang="ca-ES" sz="1000" dirty="0" smtClean="0"/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baseline="0" dirty="0" err="1" smtClean="0"/>
                        <a:t>Tiempo</a:t>
                      </a:r>
                      <a:r>
                        <a:rPr lang="ca-ES" sz="1000" baseline="0" dirty="0" smtClean="0"/>
                        <a:t> (s)</a:t>
                      </a:r>
                      <a:endParaRPr lang="ca-ES" sz="1000" dirty="0" smtClean="0"/>
                    </a:p>
                    <a:p>
                      <a:pPr algn="ctr"/>
                      <a:endParaRPr lang="ca-ES" sz="1000" dirty="0" smtClean="0"/>
                    </a:p>
                  </a:txBody>
                  <a:tcPr/>
                </a:tc>
              </a:tr>
              <a:tr h="442724">
                <a:tc>
                  <a:txBody>
                    <a:bodyPr/>
                    <a:lstStyle/>
                    <a:p>
                      <a:pPr algn="ctr"/>
                      <a:endParaRPr lang="ca-ES" sz="1200" dirty="0" smtClean="0"/>
                    </a:p>
                    <a:p>
                      <a:pPr algn="ctr"/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200" dirty="0" smtClean="0"/>
                    </a:p>
                    <a:p>
                      <a:pPr algn="ctr"/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000" dirty="0" smtClean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54179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23 Grupo"/>
          <p:cNvGrpSpPr/>
          <p:nvPr/>
        </p:nvGrpSpPr>
        <p:grpSpPr>
          <a:xfrm>
            <a:off x="7143796" y="71414"/>
            <a:ext cx="1857360" cy="1174631"/>
            <a:chOff x="6715140" y="214290"/>
            <a:chExt cx="1857360" cy="1174631"/>
          </a:xfrm>
        </p:grpSpPr>
        <p:pic>
          <p:nvPicPr>
            <p:cNvPr id="4109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15140" y="500042"/>
              <a:ext cx="1857360" cy="88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CuadroTexto"/>
            <p:cNvSpPr txBox="1"/>
            <p:nvPr/>
          </p:nvSpPr>
          <p:spPr>
            <a:xfrm>
              <a:off x="7143768" y="214290"/>
              <a:ext cx="7998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dirty="0" smtClean="0"/>
                <a:t>Canica</a:t>
              </a:r>
              <a:endParaRPr lang="ca-ES" dirty="0"/>
            </a:p>
          </p:txBody>
        </p:sp>
      </p:grpSp>
      <p:grpSp>
        <p:nvGrpSpPr>
          <p:cNvPr id="2" name="23 Grupo"/>
          <p:cNvGrpSpPr/>
          <p:nvPr/>
        </p:nvGrpSpPr>
        <p:grpSpPr>
          <a:xfrm>
            <a:off x="4786314" y="1214422"/>
            <a:ext cx="1857360" cy="1285884"/>
            <a:chOff x="6715140" y="1500174"/>
            <a:chExt cx="1857360" cy="1285884"/>
          </a:xfrm>
        </p:grpSpPr>
        <p:pic>
          <p:nvPicPr>
            <p:cNvPr id="21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15140" y="1897179"/>
              <a:ext cx="1857360" cy="88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22 CuadroTexto"/>
            <p:cNvSpPr txBox="1"/>
            <p:nvPr/>
          </p:nvSpPr>
          <p:spPr>
            <a:xfrm>
              <a:off x="7176271" y="1500174"/>
              <a:ext cx="1347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dirty="0" err="1" smtClean="0"/>
                <a:t>Estudiante</a:t>
              </a:r>
              <a:r>
                <a:rPr lang="ca-ES" dirty="0" smtClean="0"/>
                <a:t> 1</a:t>
              </a:r>
              <a:endParaRPr lang="ca-ES" dirty="0"/>
            </a:p>
          </p:txBody>
        </p:sp>
      </p:grpSp>
      <p:grpSp>
        <p:nvGrpSpPr>
          <p:cNvPr id="3" name="24 Grupo"/>
          <p:cNvGrpSpPr/>
          <p:nvPr/>
        </p:nvGrpSpPr>
        <p:grpSpPr>
          <a:xfrm>
            <a:off x="4786314" y="2571744"/>
            <a:ext cx="1857360" cy="1285884"/>
            <a:chOff x="6715140" y="1500174"/>
            <a:chExt cx="1857360" cy="1285884"/>
          </a:xfrm>
        </p:grpSpPr>
        <p:pic>
          <p:nvPicPr>
            <p:cNvPr id="26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15140" y="1897179"/>
              <a:ext cx="1857360" cy="88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26 CuadroTexto"/>
            <p:cNvSpPr txBox="1"/>
            <p:nvPr/>
          </p:nvSpPr>
          <p:spPr>
            <a:xfrm>
              <a:off x="7176271" y="1500174"/>
              <a:ext cx="1347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dirty="0" err="1" smtClean="0"/>
                <a:t>Estudiante</a:t>
              </a:r>
              <a:r>
                <a:rPr lang="ca-ES" dirty="0" smtClean="0"/>
                <a:t> 2</a:t>
              </a:r>
              <a:endParaRPr lang="ca-ES" dirty="0"/>
            </a:p>
          </p:txBody>
        </p:sp>
      </p:grpSp>
      <p:grpSp>
        <p:nvGrpSpPr>
          <p:cNvPr id="6" name="27 Grupo"/>
          <p:cNvGrpSpPr/>
          <p:nvPr/>
        </p:nvGrpSpPr>
        <p:grpSpPr>
          <a:xfrm>
            <a:off x="4786342" y="3929066"/>
            <a:ext cx="1857360" cy="1285884"/>
            <a:chOff x="6715140" y="1500174"/>
            <a:chExt cx="1857360" cy="1285884"/>
          </a:xfrm>
        </p:grpSpPr>
        <p:pic>
          <p:nvPicPr>
            <p:cNvPr id="29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15140" y="1897179"/>
              <a:ext cx="1857360" cy="88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29 CuadroTexto"/>
            <p:cNvSpPr txBox="1"/>
            <p:nvPr/>
          </p:nvSpPr>
          <p:spPr>
            <a:xfrm>
              <a:off x="7176271" y="1500174"/>
              <a:ext cx="1347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dirty="0" err="1" smtClean="0"/>
                <a:t>Estudiante</a:t>
              </a:r>
              <a:r>
                <a:rPr lang="ca-ES" dirty="0" smtClean="0"/>
                <a:t> 3</a:t>
              </a:r>
              <a:endParaRPr lang="ca-ES" dirty="0"/>
            </a:p>
          </p:txBody>
        </p:sp>
      </p:grpSp>
      <p:grpSp>
        <p:nvGrpSpPr>
          <p:cNvPr id="25" name="27 Grupo"/>
          <p:cNvGrpSpPr/>
          <p:nvPr/>
        </p:nvGrpSpPr>
        <p:grpSpPr>
          <a:xfrm>
            <a:off x="4786342" y="5357826"/>
            <a:ext cx="1857360" cy="1285884"/>
            <a:chOff x="6715140" y="1500174"/>
            <a:chExt cx="1857360" cy="1285884"/>
          </a:xfrm>
        </p:grpSpPr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15140" y="1897179"/>
              <a:ext cx="1857360" cy="88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30 CuadroTexto"/>
            <p:cNvSpPr txBox="1"/>
            <p:nvPr/>
          </p:nvSpPr>
          <p:spPr>
            <a:xfrm>
              <a:off x="7176271" y="1500174"/>
              <a:ext cx="1347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dirty="0" err="1" smtClean="0"/>
                <a:t>Estudiante</a:t>
              </a:r>
              <a:r>
                <a:rPr lang="ca-ES" dirty="0" smtClean="0"/>
                <a:t> 4</a:t>
              </a:r>
              <a:endParaRPr lang="ca-ES" dirty="0"/>
            </a:p>
          </p:txBody>
        </p:sp>
      </p:grpSp>
      <p:sp>
        <p:nvSpPr>
          <p:cNvPr id="32" name="31 CuadroTexto"/>
          <p:cNvSpPr txBox="1"/>
          <p:nvPr/>
        </p:nvSpPr>
        <p:spPr>
          <a:xfrm>
            <a:off x="7565592" y="177378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s-ES" dirty="0" smtClean="0"/>
              <a:t>t=</a:t>
            </a:r>
            <a:endParaRPr lang="ca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7565592" y="307181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s-ES" dirty="0" smtClean="0"/>
              <a:t>t=</a:t>
            </a:r>
            <a:endParaRPr lang="ca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7572396" y="448842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s-ES" dirty="0" smtClean="0"/>
              <a:t>t=</a:t>
            </a:r>
            <a:endParaRPr lang="ca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7572396" y="585789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s-ES" dirty="0" smtClean="0"/>
              <a:t>t=</a:t>
            </a:r>
            <a:endParaRPr lang="ca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713495" y="0"/>
            <a:ext cx="2430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6.- El </a:t>
            </a:r>
            <a:r>
              <a:rPr lang="ca-ES" dirty="0" err="1" smtClean="0"/>
              <a:t>puente</a:t>
            </a:r>
            <a:r>
              <a:rPr lang="ca-ES" dirty="0" smtClean="0"/>
              <a:t> de </a:t>
            </a:r>
            <a:r>
              <a:rPr lang="ca-ES" dirty="0" err="1" smtClean="0"/>
              <a:t>Takoma</a:t>
            </a:r>
            <a:endParaRPr lang="ca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285728"/>
          <a:ext cx="3000396" cy="612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357322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ca-ES" baseline="0" dirty="0" smtClean="0"/>
                        <a:t>10 </a:t>
                      </a:r>
                      <a:r>
                        <a:rPr lang="ca-ES" baseline="0" dirty="0" err="1" smtClean="0"/>
                        <a:t>oscilaciones</a:t>
                      </a:r>
                      <a:r>
                        <a:rPr lang="ca-ES" baseline="0" dirty="0" smtClean="0"/>
                        <a:t> 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err="1" smtClean="0"/>
                        <a:t>Periodo</a:t>
                      </a:r>
                      <a:r>
                        <a:rPr lang="ca-ES" dirty="0" smtClean="0"/>
                        <a:t> </a:t>
                      </a:r>
                    </a:p>
                  </a:txBody>
                  <a:tcPr/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t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T=t/10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428868"/>
            <a:ext cx="4057683" cy="200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254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7</a:t>
            </a:r>
            <a:r>
              <a:rPr lang="ca-ES" dirty="0" smtClean="0"/>
              <a:t>.- </a:t>
            </a:r>
            <a:r>
              <a:rPr lang="ca-ES" dirty="0" err="1" smtClean="0"/>
              <a:t>Cuestión</a:t>
            </a:r>
            <a:r>
              <a:rPr lang="ca-ES" dirty="0" smtClean="0"/>
              <a:t> de </a:t>
            </a:r>
            <a:r>
              <a:rPr lang="ca-ES" dirty="0" err="1" smtClean="0"/>
              <a:t>equilibrio</a:t>
            </a:r>
            <a:endParaRPr lang="ca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85720" y="500042"/>
          <a:ext cx="3000397" cy="485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297"/>
                <a:gridCol w="934550"/>
                <a:gridCol w="934550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ca-ES" baseline="0" dirty="0" err="1" smtClean="0"/>
                        <a:t>Posición</a:t>
                      </a:r>
                      <a:r>
                        <a:rPr lang="ca-ES" baseline="0" dirty="0" smtClean="0"/>
                        <a:t> d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err="1" smtClean="0"/>
                        <a:t>Masa</a:t>
                      </a:r>
                      <a:endParaRPr lang="ca-ES" dirty="0" smtClean="0"/>
                    </a:p>
                    <a:p>
                      <a:pPr algn="ctr"/>
                      <a:r>
                        <a:rPr lang="ca-ES" dirty="0" smtClean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err="1" smtClean="0"/>
                        <a:t>D·M</a:t>
                      </a:r>
                      <a:endParaRPr lang="ca-ES" dirty="0" smtClean="0"/>
                    </a:p>
                  </a:txBody>
                  <a:tcPr/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890932" y="273586"/>
            <a:ext cx="246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err="1" smtClean="0"/>
              <a:t>Estudiante</a:t>
            </a:r>
            <a:r>
              <a:rPr lang="ca-ES" dirty="0" smtClean="0"/>
              <a:t> de </a:t>
            </a:r>
            <a:r>
              <a:rPr lang="ca-ES" dirty="0" err="1" smtClean="0"/>
              <a:t>referencia</a:t>
            </a:r>
            <a:endParaRPr lang="ca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000496" y="642918"/>
            <a:ext cx="429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u="sng" dirty="0" err="1" smtClean="0"/>
              <a:t>Masa</a:t>
            </a:r>
            <a:r>
              <a:rPr lang="ca-ES" u="sng" dirty="0" smtClean="0"/>
              <a:t>:             </a:t>
            </a:r>
            <a:r>
              <a:rPr lang="ca-ES" dirty="0" smtClean="0"/>
              <a:t>  </a:t>
            </a:r>
            <a:r>
              <a:rPr lang="ca-ES" u="sng" dirty="0" smtClean="0"/>
              <a:t>Distancia:           </a:t>
            </a:r>
            <a:r>
              <a:rPr lang="ca-ES" dirty="0" smtClean="0"/>
              <a:t>  </a:t>
            </a:r>
            <a:r>
              <a:rPr lang="ca-ES" u="sng" dirty="0" err="1" smtClean="0"/>
              <a:t>M·D</a:t>
            </a:r>
            <a:r>
              <a:rPr lang="ca-ES" u="sng" dirty="0" smtClean="0"/>
              <a:t>=            </a:t>
            </a:r>
            <a:endParaRPr lang="ca-ES" u="sng" dirty="0"/>
          </a:p>
        </p:txBody>
      </p:sp>
      <p:sp>
        <p:nvSpPr>
          <p:cNvPr id="11" name="10 Rectángulo"/>
          <p:cNvSpPr/>
          <p:nvPr/>
        </p:nvSpPr>
        <p:spPr>
          <a:xfrm>
            <a:off x="428596" y="5929330"/>
            <a:ext cx="285752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Triángulo isósceles"/>
          <p:cNvSpPr/>
          <p:nvPr/>
        </p:nvSpPr>
        <p:spPr>
          <a:xfrm>
            <a:off x="1714480" y="6000768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428596" y="5786454"/>
            <a:ext cx="142876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000100" y="5500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d</a:t>
            </a:r>
            <a:endParaRPr lang="ca-E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643446"/>
            <a:ext cx="3929090" cy="1904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226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8.- </a:t>
            </a:r>
            <a:r>
              <a:rPr lang="ca-ES" dirty="0" err="1" smtClean="0"/>
              <a:t>Saltando</a:t>
            </a:r>
            <a:r>
              <a:rPr lang="ca-ES" dirty="0" smtClean="0"/>
              <a:t> en la </a:t>
            </a:r>
            <a:r>
              <a:rPr lang="ca-ES" dirty="0" err="1" smtClean="0"/>
              <a:t>luna</a:t>
            </a:r>
            <a:endParaRPr lang="ca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85720" y="500042"/>
          <a:ext cx="3429024" cy="512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160"/>
                <a:gridCol w="1096418"/>
                <a:gridCol w="1214446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ca-ES" baseline="0" dirty="0" smtClean="0"/>
                        <a:t>Altura</a:t>
                      </a:r>
                    </a:p>
                    <a:p>
                      <a:pPr algn="ctr"/>
                      <a:r>
                        <a:rPr lang="ca-ES" baseline="0" dirty="0" smtClean="0"/>
                        <a:t>h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Altura</a:t>
                      </a:r>
                    </a:p>
                    <a:p>
                      <a:pPr algn="ctr"/>
                      <a:r>
                        <a:rPr lang="ca-ES" dirty="0" smtClean="0"/>
                        <a:t>salto</a:t>
                      </a:r>
                    </a:p>
                    <a:p>
                      <a:pPr algn="ctr"/>
                      <a:r>
                        <a:rPr lang="ca-ES" dirty="0" smtClean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err="1" smtClean="0"/>
                        <a:t>velocidad</a:t>
                      </a:r>
                      <a:endParaRPr lang="ca-ES" dirty="0" smtClean="0"/>
                    </a:p>
                  </a:txBody>
                  <a:tcPr/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/>
        </p:nvGraphicFramePr>
        <p:xfrm>
          <a:off x="2571736" y="928670"/>
          <a:ext cx="1079500" cy="254000"/>
        </p:xfrm>
        <a:graphic>
          <a:graphicData uri="http://schemas.openxmlformats.org/presentationml/2006/ole">
            <p:oleObj spid="_x0000_s8194" name="Equation" r:id="rId3" imgW="1079280" imgH="253800" progId="Equation.DSMT4">
              <p:embed/>
            </p:oleObj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285992"/>
            <a:ext cx="4733902" cy="226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275</Words>
  <Application>Microsoft Office PowerPoint</Application>
  <PresentationFormat>Presentación en pantalla (4:3)</PresentationFormat>
  <Paragraphs>153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Tema de Office</vt:lpstr>
      <vt:lpstr>MathType 4.0 Equation</vt:lpstr>
      <vt:lpstr>Equation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LCPardo</dc:creator>
  <cp:lastModifiedBy>LCPardo</cp:lastModifiedBy>
  <cp:revision>20</cp:revision>
  <dcterms:created xsi:type="dcterms:W3CDTF">2017-02-28T14:21:53Z</dcterms:created>
  <dcterms:modified xsi:type="dcterms:W3CDTF">2017-03-06T07:45:52Z</dcterms:modified>
</cp:coreProperties>
</file>